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60" r:id="rId5"/>
    <p:sldId id="264" r:id="rId6"/>
    <p:sldId id="262" r:id="rId7"/>
    <p:sldId id="266" r:id="rId8"/>
    <p:sldId id="267" r:id="rId9"/>
    <p:sldId id="268" r:id="rId10"/>
    <p:sldId id="269" r:id="rId11"/>
    <p:sldId id="271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327B-65F5-4C2A-BBB1-FC8B3C13EE0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E5EC0C-FE95-4575-87B0-3F8D8AAA58B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327B-65F5-4C2A-BBB1-FC8B3C13EE0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C0C-FE95-4575-87B0-3F8D8AAA5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327B-65F5-4C2A-BBB1-FC8B3C13EE0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C0C-FE95-4575-87B0-3F8D8AAA5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327B-65F5-4C2A-BBB1-FC8B3C13EE0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C0C-FE95-4575-87B0-3F8D8AAA5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327B-65F5-4C2A-BBB1-FC8B3C13EE0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C0C-FE95-4575-87B0-3F8D8AAA58B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327B-65F5-4C2A-BBB1-FC8B3C13EE0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C0C-FE95-4575-87B0-3F8D8AAA5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327B-65F5-4C2A-BBB1-FC8B3C13EE0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C0C-FE95-4575-87B0-3F8D8AAA5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327B-65F5-4C2A-BBB1-FC8B3C13EE0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C0C-FE95-4575-87B0-3F8D8AAA5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327B-65F5-4C2A-BBB1-FC8B3C13EE0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C0C-FE95-4575-87B0-3F8D8AAA58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327B-65F5-4C2A-BBB1-FC8B3C13EE0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C0C-FE95-4575-87B0-3F8D8AAA58B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7327B-65F5-4C2A-BBB1-FC8B3C13EE0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EC0C-FE95-4575-87B0-3F8D8AAA58B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F7327B-65F5-4C2A-BBB1-FC8B3C13EE07}" type="datetimeFigureOut">
              <a:rPr lang="en-US" smtClean="0"/>
              <a:t>5/23/2014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E5EC0C-FE95-4575-87B0-3F8D8AAA58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NDCA Annual Meeting,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472495" cy="864834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Rid Yourself of Reptiles</a:t>
            </a:r>
            <a:r>
              <a:rPr lang="en-US" b="1" dirty="0" smtClean="0">
                <a:solidFill>
                  <a:srgbClr val="0070C0"/>
                </a:solidFill>
              </a:rPr>
              <a:t>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4944" y="1905000"/>
            <a:ext cx="5595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Counteracting Plaintiffs’ </a:t>
            </a:r>
          </a:p>
          <a:p>
            <a:pPr algn="ctr"/>
            <a:r>
              <a:rPr lang="en-US" sz="2400" b="1" dirty="0" smtClean="0">
                <a:latin typeface="+mj-lt"/>
              </a:rPr>
              <a:t>Reptile Theory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766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Renee </a:t>
            </a:r>
            <a:r>
              <a:rPr lang="en-US" b="1" dirty="0" err="1"/>
              <a:t>Eveland</a:t>
            </a:r>
            <a:r>
              <a:rPr lang="en-US" b="1" dirty="0"/>
              <a:t> l Partner</a:t>
            </a:r>
            <a:endParaRPr lang="en-US" dirty="0"/>
          </a:p>
          <a:p>
            <a:r>
              <a:rPr lang="en-US" b="1" dirty="0"/>
              <a:t>Wolfe, Snowden, Hurd, </a:t>
            </a:r>
            <a:r>
              <a:rPr lang="en-US" b="1" dirty="0" err="1"/>
              <a:t>Luers</a:t>
            </a:r>
            <a:r>
              <a:rPr lang="en-US" b="1" dirty="0"/>
              <a:t> &amp; Ahl, LLP l 1248 “O” </a:t>
            </a:r>
            <a:r>
              <a:rPr lang="en-US" b="1" dirty="0" smtClean="0"/>
              <a:t>Street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8" name="Picture 7" descr="Description: Description: Wolfe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715000"/>
            <a:ext cx="2505075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25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TECHNIQUE NO. </a:t>
            </a:r>
            <a:r>
              <a:rPr lang="en-US" b="1" dirty="0" smtClean="0">
                <a:solidFill>
                  <a:srgbClr val="0070C0"/>
                </a:solidFill>
              </a:rPr>
              <a:t>3:  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MOTIONS </a:t>
            </a:r>
            <a:r>
              <a:rPr lang="en-US" b="1" i="1" dirty="0" smtClean="0">
                <a:solidFill>
                  <a:srgbClr val="0070C0"/>
                </a:solidFill>
              </a:rPr>
              <a:t>IN LIMINE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382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Listen </a:t>
            </a:r>
            <a:r>
              <a:rPr lang="en-US" sz="2000" dirty="0" smtClean="0">
                <a:latin typeface="+mj-lt"/>
              </a:rPr>
              <a:t>during depositions.  </a:t>
            </a:r>
            <a:r>
              <a:rPr lang="en-US" sz="2000" dirty="0">
                <a:latin typeface="+mj-lt"/>
              </a:rPr>
              <a:t>Respond with case-specific, pointed motions </a:t>
            </a:r>
            <a:r>
              <a:rPr lang="en-US" sz="2000" i="1" dirty="0">
                <a:latin typeface="+mj-lt"/>
              </a:rPr>
              <a:t>in </a:t>
            </a:r>
            <a:r>
              <a:rPr lang="en-US" sz="2000" i="1" dirty="0" err="1">
                <a:latin typeface="+mj-lt"/>
              </a:rPr>
              <a:t>limine</a:t>
            </a:r>
            <a:r>
              <a:rPr lang="en-US" sz="2000" dirty="0">
                <a:latin typeface="+mj-lt"/>
              </a:rPr>
              <a:t> to themes that broaden the case beyond the facts of the </a:t>
            </a:r>
            <a:r>
              <a:rPr lang="en-US" sz="2000" dirty="0" smtClean="0">
                <a:latin typeface="+mj-lt"/>
              </a:rPr>
              <a:t>case or that would have no causal bearing on the claimed injury.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Look for </a:t>
            </a:r>
            <a:r>
              <a:rPr lang="en-US" sz="2000" dirty="0" smtClean="0">
                <a:latin typeface="+mj-lt"/>
              </a:rPr>
              <a:t>safety rules </a:t>
            </a:r>
            <a:r>
              <a:rPr lang="en-US" sz="2000" dirty="0">
                <a:latin typeface="+mj-lt"/>
              </a:rPr>
              <a:t>and safety </a:t>
            </a:r>
            <a:r>
              <a:rPr lang="en-US" sz="2000" dirty="0" smtClean="0">
                <a:latin typeface="+mj-lt"/>
              </a:rPr>
              <a:t>themes (e.g., ask about it in written discovery, depositions).  </a:t>
            </a:r>
            <a:r>
              <a:rPr lang="en-US" sz="2000" dirty="0">
                <a:latin typeface="+mj-lt"/>
              </a:rPr>
              <a:t>In a case where the standard of care governs, this is </a:t>
            </a:r>
            <a:r>
              <a:rPr lang="en-US" sz="2000" dirty="0" smtClean="0">
                <a:latin typeface="+mj-lt"/>
              </a:rPr>
              <a:t>objectionable as </a:t>
            </a:r>
            <a:r>
              <a:rPr lang="en-US" sz="2000" dirty="0" err="1" smtClean="0">
                <a:latin typeface="+mj-lt"/>
              </a:rPr>
              <a:t>mis</a:t>
            </a:r>
            <a:r>
              <a:rPr lang="en-US" sz="2000" dirty="0" smtClean="0">
                <a:latin typeface="+mj-lt"/>
              </a:rPr>
              <a:t>-defining </a:t>
            </a:r>
            <a:r>
              <a:rPr lang="en-US" sz="2000" dirty="0">
                <a:latin typeface="+mj-lt"/>
              </a:rPr>
              <a:t>the SOC.  In a case where statute governs the definition, it too, may erroneously define or contradict a jury instruction.  </a:t>
            </a:r>
            <a:endParaRPr lang="en-US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Watch </a:t>
            </a:r>
            <a:r>
              <a:rPr lang="en-US" sz="2000" dirty="0" smtClean="0">
                <a:latin typeface="+mj-lt"/>
              </a:rPr>
              <a:t>for generic hypotheticals </a:t>
            </a:r>
            <a:r>
              <a:rPr lang="en-US" sz="2000" dirty="0">
                <a:latin typeface="+mj-lt"/>
              </a:rPr>
              <a:t>raising claims of damages or harms that did not, in fact, occur.  Pre-educate the judge on the possibility based on what you have heard.  </a:t>
            </a:r>
            <a:r>
              <a:rPr lang="en-US" sz="2000" dirty="0" smtClean="0">
                <a:latin typeface="+mj-lt"/>
              </a:rPr>
              <a:t>(If a doctor does not follow DD, people can die.)  Pre-address in </a:t>
            </a:r>
            <a:r>
              <a:rPr lang="en-US" sz="2000" dirty="0" err="1" smtClean="0">
                <a:latin typeface="+mj-lt"/>
              </a:rPr>
              <a:t>depo</a:t>
            </a:r>
            <a:r>
              <a:rPr lang="en-US" sz="2000" dirty="0" smtClean="0">
                <a:latin typeface="+mj-lt"/>
              </a:rPr>
              <a:t>-prep.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Listen </a:t>
            </a:r>
            <a:r>
              <a:rPr lang="en-US" sz="2000" dirty="0" smtClean="0">
                <a:latin typeface="+mj-lt"/>
              </a:rPr>
              <a:t>at trial.  </a:t>
            </a:r>
            <a:r>
              <a:rPr lang="en-US" sz="2000" dirty="0">
                <a:latin typeface="+mj-lt"/>
              </a:rPr>
              <a:t>Cut off the themes and hypotheticals, when your </a:t>
            </a:r>
            <a:r>
              <a:rPr lang="en-US" sz="2000" dirty="0" smtClean="0">
                <a:latin typeface="+mj-lt"/>
              </a:rPr>
              <a:t>(likely overruled) </a:t>
            </a:r>
            <a:r>
              <a:rPr lang="en-US" sz="2000" dirty="0">
                <a:latin typeface="+mj-lt"/>
              </a:rPr>
              <a:t>motion </a:t>
            </a:r>
            <a:r>
              <a:rPr lang="en-US" sz="2000" i="1" dirty="0">
                <a:latin typeface="+mj-lt"/>
              </a:rPr>
              <a:t>in </a:t>
            </a:r>
            <a:r>
              <a:rPr lang="en-US" sz="2000" i="1" dirty="0" err="1">
                <a:latin typeface="+mj-lt"/>
              </a:rPr>
              <a:t>limine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comes to </a:t>
            </a:r>
          </a:p>
          <a:p>
            <a:r>
              <a:rPr lang="en-US" sz="2000" dirty="0" smtClean="0">
                <a:latin typeface="+mj-lt"/>
              </a:rPr>
              <a:t>      fruition.  </a:t>
            </a:r>
          </a:p>
          <a:p>
            <a:r>
              <a:rPr lang="en-US" sz="2000" dirty="0" smtClean="0">
                <a:latin typeface="+mj-lt"/>
              </a:rPr>
              <a:t>       </a:t>
            </a:r>
            <a:endParaRPr lang="en-US" sz="2000" dirty="0">
              <a:latin typeface="+mj-lt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80" y="5903158"/>
            <a:ext cx="25050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9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</a:t>
            </a:r>
            <a:r>
              <a:rPr lang="en-US" dirty="0" err="1" smtClean="0"/>
              <a:t>moTION</a:t>
            </a:r>
            <a:r>
              <a:rPr lang="en-US" dirty="0" smtClean="0"/>
              <a:t> </a:t>
            </a:r>
            <a:r>
              <a:rPr lang="en-US" i="1" dirty="0" smtClean="0"/>
              <a:t>IN LIMINE </a:t>
            </a:r>
            <a:br>
              <a:rPr lang="en-US" i="1" dirty="0" smtClean="0"/>
            </a:br>
            <a:r>
              <a:rPr lang="en-US" dirty="0" err="1" smtClean="0"/>
              <a:t>med.mal</a:t>
            </a:r>
            <a:r>
              <a:rPr lang="en-US" dirty="0" smtClean="0"/>
              <a:t>.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114300" lvl="0" indent="0">
              <a:buNone/>
            </a:pPr>
            <a:r>
              <a:rPr lang="en-US" dirty="0" smtClean="0">
                <a:latin typeface="+mj-lt"/>
              </a:rPr>
              <a:t>IN THE DISTRICT COURT OF ______ COUNTY, NEBRASKA</a:t>
            </a:r>
          </a:p>
          <a:p>
            <a:pPr marL="114300" lvl="0" indent="0">
              <a:buNone/>
            </a:pPr>
            <a:r>
              <a:rPr lang="en-US" dirty="0" smtClean="0">
                <a:latin typeface="+mj-lt"/>
              </a:rPr>
              <a:t>Plaintiff </a:t>
            </a:r>
          </a:p>
          <a:p>
            <a:pPr marL="114300" lvl="0" indent="0">
              <a:buNone/>
            </a:pPr>
            <a:r>
              <a:rPr lang="en-US" dirty="0" smtClean="0">
                <a:latin typeface="+mj-lt"/>
              </a:rPr>
              <a:t>	v. 			Defendant’s Motion </a:t>
            </a:r>
            <a:r>
              <a:rPr lang="en-US" i="1" dirty="0" smtClean="0">
                <a:latin typeface="+mj-lt"/>
              </a:rPr>
              <a:t>in </a:t>
            </a:r>
            <a:r>
              <a:rPr lang="en-US" i="1" dirty="0" err="1" smtClean="0">
                <a:latin typeface="+mj-lt"/>
              </a:rPr>
              <a:t>Limine</a:t>
            </a:r>
            <a:endParaRPr lang="en-US" i="1" dirty="0" smtClean="0">
              <a:latin typeface="+mj-lt"/>
            </a:endParaRPr>
          </a:p>
          <a:p>
            <a:pPr marL="114300" lvl="0" indent="0">
              <a:buNone/>
            </a:pPr>
            <a:r>
              <a:rPr lang="en-US" dirty="0" smtClean="0">
                <a:latin typeface="+mj-lt"/>
              </a:rPr>
              <a:t>Dr. Defendant  </a:t>
            </a:r>
            <a:endParaRPr lang="en-US" dirty="0">
              <a:latin typeface="+mj-lt"/>
            </a:endParaRPr>
          </a:p>
          <a:p>
            <a:pPr marL="114300" lvl="0" indent="0">
              <a:buNone/>
            </a:pPr>
            <a:endParaRPr lang="en-US" dirty="0" smtClean="0">
              <a:latin typeface="+mj-lt"/>
            </a:endParaRPr>
          </a:p>
          <a:p>
            <a:pPr marL="114300" lvl="0" indent="0">
              <a:buNone/>
            </a:pPr>
            <a:r>
              <a:rPr lang="en-US" dirty="0" smtClean="0">
                <a:latin typeface="+mj-lt"/>
              </a:rPr>
              <a:t>COMES NOW Defendant and seeks to exclude…</a:t>
            </a:r>
          </a:p>
          <a:p>
            <a:pPr marL="571500" lvl="0" indent="-457200">
              <a:buAutoNum type="arabicPeriod"/>
            </a:pPr>
            <a:r>
              <a:rPr lang="en-US" dirty="0" smtClean="0">
                <a:latin typeface="+mj-lt"/>
              </a:rPr>
              <a:t>Any </a:t>
            </a:r>
            <a:r>
              <a:rPr lang="en-US" dirty="0">
                <a:latin typeface="+mj-lt"/>
              </a:rPr>
              <a:t>references to "rules" or "safety rules" that healthcare providers must </a:t>
            </a:r>
            <a:r>
              <a:rPr lang="en-US" dirty="0" smtClean="0">
                <a:latin typeface="+mj-lt"/>
              </a:rPr>
              <a:t>or should </a:t>
            </a:r>
            <a:r>
              <a:rPr lang="en-US" dirty="0">
                <a:latin typeface="+mj-lt"/>
              </a:rPr>
              <a:t>follow when treating patients. </a:t>
            </a:r>
            <a:r>
              <a:rPr lang="en-US" dirty="0" smtClean="0">
                <a:latin typeface="+mj-lt"/>
              </a:rPr>
              <a:t> This </a:t>
            </a:r>
            <a:r>
              <a:rPr lang="en-US" dirty="0">
                <a:latin typeface="+mj-lt"/>
              </a:rPr>
              <a:t>phraseology is </a:t>
            </a:r>
            <a:r>
              <a:rPr lang="en-US" dirty="0" smtClean="0">
                <a:latin typeface="+mj-lt"/>
              </a:rPr>
              <a:t>a misrepresentation </a:t>
            </a:r>
            <a:r>
              <a:rPr lang="en-US" dirty="0">
                <a:latin typeface="+mj-lt"/>
              </a:rPr>
              <a:t>of the standard of care </a:t>
            </a:r>
            <a:r>
              <a:rPr lang="en-US" dirty="0" smtClean="0">
                <a:latin typeface="+mj-lt"/>
              </a:rPr>
              <a:t>on which the </a:t>
            </a:r>
            <a:r>
              <a:rPr lang="en-US" dirty="0">
                <a:latin typeface="+mj-lt"/>
              </a:rPr>
              <a:t>jury will be instructed </a:t>
            </a:r>
            <a:r>
              <a:rPr lang="en-US" dirty="0" smtClean="0">
                <a:latin typeface="+mj-lt"/>
              </a:rPr>
              <a:t>under </a:t>
            </a:r>
            <a:r>
              <a:rPr lang="en-US" dirty="0">
                <a:latin typeface="+mj-lt"/>
              </a:rPr>
              <a:t>NJI 12.01 </a:t>
            </a:r>
            <a:r>
              <a:rPr lang="en-US" dirty="0" smtClean="0">
                <a:latin typeface="+mj-lt"/>
              </a:rPr>
              <a:t>/ NEB</a:t>
            </a:r>
            <a:r>
              <a:rPr lang="en-US" dirty="0">
                <a:latin typeface="+mj-lt"/>
              </a:rPr>
              <a:t>. REV. STAT. § </a:t>
            </a:r>
            <a:r>
              <a:rPr lang="en-US" dirty="0" smtClean="0">
                <a:latin typeface="+mj-lt"/>
              </a:rPr>
              <a:t>44-2810.  </a:t>
            </a:r>
          </a:p>
          <a:p>
            <a:pPr marL="571500" lvl="0" indent="-457200">
              <a:buAutoNum type="arabicPeriod"/>
            </a:pPr>
            <a:endParaRPr lang="en-US" dirty="0" smtClean="0">
              <a:latin typeface="+mj-lt"/>
            </a:endParaRPr>
          </a:p>
          <a:p>
            <a:pPr marL="114300" lvl="0" indent="0" algn="just">
              <a:buNone/>
            </a:pPr>
            <a:endParaRPr lang="en-US" dirty="0"/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886200" y="22098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46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876425"/>
            <a:ext cx="6535737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NEW DEFINITION….?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91200"/>
            <a:ext cx="25050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9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990600" y="990600"/>
            <a:ext cx="3667125" cy="48339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0" y="533400"/>
            <a:ext cx="2971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DEFINITION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“To </a:t>
            </a:r>
            <a:r>
              <a:rPr lang="en-US" dirty="0"/>
              <a:t>show immediate danger of </a:t>
            </a:r>
            <a:r>
              <a:rPr lang="en-US" i="1" u="sng" dirty="0"/>
              <a:t>the kind of thing </a:t>
            </a:r>
            <a:r>
              <a:rPr lang="en-US" dirty="0"/>
              <a:t>the Defendant did and how fair compensation can diminish that danger within the community</a:t>
            </a:r>
            <a:r>
              <a:rPr lang="en-US" dirty="0" smtClean="0"/>
              <a:t>.“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1200" dirty="0" smtClean="0"/>
              <a:t>Source:  Ball</a:t>
            </a:r>
            <a:r>
              <a:rPr lang="en-US" sz="1200" dirty="0"/>
              <a:t>, David and David Keenan.  </a:t>
            </a:r>
            <a:r>
              <a:rPr lang="en-US" sz="1200" cap="small" dirty="0"/>
              <a:t>Reptile, The 2009 Manual of The Plaintiff's Revolution</a:t>
            </a:r>
            <a:r>
              <a:rPr lang="en-US" sz="1200" dirty="0"/>
              <a:t>, p.30 (Balloon Press, 2009</a:t>
            </a:r>
            <a:r>
              <a:rPr lang="en-US" sz="1200" dirty="0" smtClean="0"/>
              <a:t>) (emphasis supplied).   </a:t>
            </a:r>
            <a:endParaRPr lang="en-US" sz="1200" dirty="0"/>
          </a:p>
          <a:p>
            <a:endParaRPr lang="en-US" dirty="0"/>
          </a:p>
        </p:txBody>
      </p:sp>
      <p:pic>
        <p:nvPicPr>
          <p:cNvPr id="4" name="Picture 3" descr="Description: Description: Wolfe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43600"/>
            <a:ext cx="2505075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of reptile theory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8077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In short, the advice is to talk about everything except the facts of the case.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Med Mal Example - Chapter 21 “Bad Med Facts.”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j-lt"/>
              </a:rPr>
              <a:t>[Shocking]</a:t>
            </a:r>
            <a:r>
              <a:rPr lang="en-US" sz="2000" b="1" i="1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Quote:  </a:t>
            </a:r>
            <a:r>
              <a:rPr lang="en-US" sz="2000" b="1" i="1" dirty="0" smtClean="0">
                <a:latin typeface="+mj-lt"/>
              </a:rPr>
              <a:t>“Bad med points are </a:t>
            </a:r>
            <a:r>
              <a:rPr lang="en-US" sz="2000" b="1" i="1" u="sng" dirty="0" smtClean="0">
                <a:latin typeface="+mj-lt"/>
              </a:rPr>
              <a:t>not standard-of-care violations</a:t>
            </a:r>
            <a:r>
              <a:rPr lang="en-US" sz="2000" b="1" i="1" dirty="0" smtClean="0">
                <a:latin typeface="+mj-lt"/>
              </a:rPr>
              <a:t> but they are every bit as important</a:t>
            </a:r>
            <a:r>
              <a:rPr lang="en-US" sz="2000" b="1" dirty="0" smtClean="0">
                <a:latin typeface="+mj-lt"/>
              </a:rPr>
              <a:t>.”  </a:t>
            </a:r>
            <a:r>
              <a:rPr lang="en-US" dirty="0" smtClean="0">
                <a:latin typeface="+mj-lt"/>
              </a:rPr>
              <a:t>[FN]  </a:t>
            </a:r>
            <a:endParaRPr lang="en-US" sz="20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Play </a:t>
            </a:r>
            <a:r>
              <a:rPr lang="en-US" sz="2000" dirty="0">
                <a:latin typeface="+mj-lt"/>
              </a:rPr>
              <a:t>on people hating waiting rooms; doctors talking down to </a:t>
            </a:r>
            <a:r>
              <a:rPr lang="en-US" sz="2000" dirty="0" smtClean="0">
                <a:latin typeface="+mj-lt"/>
              </a:rPr>
              <a:t>patients; </a:t>
            </a:r>
            <a:r>
              <a:rPr lang="en-US" sz="2000" dirty="0">
                <a:latin typeface="+mj-lt"/>
              </a:rPr>
              <a:t>doctors being dismissive; doctors not being respectful of time. </a:t>
            </a:r>
            <a:endParaRPr lang="en-US" sz="20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Other cases:  Hypocrisy or lies of any fashion, whether causally related to the claimed injury or not.  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[FN] Ball</a:t>
            </a:r>
            <a:r>
              <a:rPr lang="en-US" dirty="0">
                <a:latin typeface="+mj-lt"/>
              </a:rPr>
              <a:t>, </a:t>
            </a:r>
            <a:r>
              <a:rPr lang="en-US" i="1" dirty="0" smtClean="0">
                <a:latin typeface="+mj-lt"/>
              </a:rPr>
              <a:t>supra</a:t>
            </a:r>
            <a:r>
              <a:rPr lang="en-US" dirty="0" smtClean="0">
                <a:latin typeface="+mj-lt"/>
              </a:rPr>
              <a:t>, Ch. 21, p.248 (emphasis supplied).  </a:t>
            </a:r>
          </a:p>
          <a:p>
            <a:r>
              <a:rPr lang="en-US" dirty="0" smtClean="0">
                <a:latin typeface="+mj-lt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 descr="Description: Description: Wolfe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43600"/>
            <a:ext cx="2505075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17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THREE defensive techniques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19400" y="1905000"/>
            <a:ext cx="4038600" cy="3895640"/>
          </a:xfrm>
          <a:prstGeom prst="rect">
            <a:avLst/>
          </a:prstGeom>
        </p:spPr>
      </p:pic>
      <p:pic>
        <p:nvPicPr>
          <p:cNvPr id="6" name="Picture 5" descr="Description: Description: Wolfe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943600"/>
            <a:ext cx="2505075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8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514600" y="2715491"/>
            <a:ext cx="41148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143000" y="471055"/>
            <a:ext cx="6858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“REPTILIAN-REVULSION”</a:t>
            </a:r>
            <a:r>
              <a:rPr lang="en-US" sz="36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+mj-lt"/>
              </a:rPr>
            </a:br>
            <a:r>
              <a:rPr lang="en-US" sz="3600" b="1" dirty="0" smtClean="0">
                <a:latin typeface="+mj-lt"/>
              </a:rPr>
              <a:t>TECHNIQUE NO. 1:  Defensive Bias</a:t>
            </a: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Picture 3" descr="Description: Description: Wolfe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91200"/>
            <a:ext cx="2505075" cy="74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21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TECHNIQUE NO. 1:  Defensive Bias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3820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The </a:t>
            </a:r>
            <a:r>
              <a:rPr lang="en-US" dirty="0">
                <a:latin typeface="+mj-lt"/>
              </a:rPr>
              <a:t>instinctual belief that harm can be avoided. </a:t>
            </a:r>
            <a:r>
              <a:rPr lang="en-US" dirty="0" smtClean="0">
                <a:latin typeface="+mj-lt"/>
              </a:rPr>
              <a:t>People psychologically resist accepting that bad things happen that a plaintiff could not have avoided.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Defensive bias is an inherent psychological edge.</a:t>
            </a: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Ball </a:t>
            </a:r>
            <a:r>
              <a:rPr lang="en-US" i="1" dirty="0">
                <a:latin typeface="+mj-lt"/>
              </a:rPr>
              <a:t>et al.</a:t>
            </a:r>
            <a:r>
              <a:rPr lang="en-US" dirty="0">
                <a:latin typeface="+mj-lt"/>
              </a:rPr>
              <a:t> acknowledge jurors tend to blame Plaintiffs (even when contributory negligence is not pled).  </a:t>
            </a:r>
            <a:r>
              <a:rPr lang="en-US" dirty="0" smtClean="0">
                <a:latin typeface="+mj-lt"/>
              </a:rPr>
              <a:t>[FN]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Example</a:t>
            </a:r>
            <a:r>
              <a:rPr lang="en-US" dirty="0">
                <a:latin typeface="+mj-lt"/>
              </a:rPr>
              <a:t>:  I would have been more proactive than that patient.  </a:t>
            </a:r>
            <a:endParaRPr lang="en-US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Example</a:t>
            </a:r>
            <a:r>
              <a:rPr lang="en-US" dirty="0">
                <a:latin typeface="+mj-lt"/>
              </a:rPr>
              <a:t>:  I would have taken evasive action that would have prevented the accident from happening.  </a:t>
            </a:r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Evaluate the strength of case and themes from an understanding of this and utilize it.  </a:t>
            </a:r>
            <a:endParaRPr lang="en-US" dirty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[FN:]  Ball</a:t>
            </a:r>
            <a:r>
              <a:rPr lang="en-US" sz="1400" dirty="0">
                <a:latin typeface="+mj-lt"/>
              </a:rPr>
              <a:t>, David and David Keenan.  </a:t>
            </a:r>
            <a:r>
              <a:rPr lang="en-US" sz="1400" cap="small" dirty="0">
                <a:latin typeface="+mj-lt"/>
              </a:rPr>
              <a:t>Reptile, The 2009 Manual of The Plaintiff's Revolution</a:t>
            </a:r>
            <a:r>
              <a:rPr lang="en-US" sz="1400" dirty="0">
                <a:latin typeface="+mj-lt"/>
              </a:rPr>
              <a:t>, p.30 (Balloon Press, 2009).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Description: Wolfe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92" y="4572000"/>
            <a:ext cx="250507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36" y="1458963"/>
            <a:ext cx="5067264" cy="50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00200" y="304800"/>
            <a:ext cx="6909594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“LIZARD-SLAYING”</a:t>
            </a:r>
            <a:r>
              <a:rPr lang="en-US" sz="36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+mj-lt"/>
              </a:rPr>
            </a:br>
            <a:r>
              <a:rPr lang="en-US" sz="3600" b="1" dirty="0" smtClean="0">
                <a:latin typeface="+mj-lt"/>
              </a:rPr>
              <a:t>TECHNIQUE NO. 2:  </a:t>
            </a:r>
          </a:p>
          <a:p>
            <a:pPr algn="ctr"/>
            <a:r>
              <a:rPr lang="en-US" sz="3600" b="1" dirty="0" smtClean="0">
                <a:latin typeface="+mj-lt"/>
              </a:rPr>
              <a:t>Nebraska Law on Punitive Damages</a:t>
            </a: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17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TECHNIQUE NO. </a:t>
            </a:r>
            <a:r>
              <a:rPr lang="en-US" b="1" dirty="0" smtClean="0">
                <a:solidFill>
                  <a:srgbClr val="0070C0"/>
                </a:solidFill>
              </a:rPr>
              <a:t>2:  NEBRASKA LAW ON PUNITIVE DAMAGES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838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Well-founded</a:t>
            </a:r>
            <a:r>
              <a:rPr lang="en-US" sz="2000" dirty="0">
                <a:latin typeface="+mj-lt"/>
              </a:rPr>
              <a:t>, motion </a:t>
            </a:r>
            <a:r>
              <a:rPr lang="en-US" sz="2000" i="1" dirty="0">
                <a:latin typeface="+mj-lt"/>
              </a:rPr>
              <a:t>in </a:t>
            </a:r>
            <a:r>
              <a:rPr lang="en-US" sz="2000" i="1" dirty="0" err="1">
                <a:latin typeface="+mj-lt"/>
              </a:rPr>
              <a:t>limine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in all cases to curb </a:t>
            </a:r>
            <a:r>
              <a:rPr lang="en-US" sz="2000" dirty="0" smtClean="0">
                <a:latin typeface="+mj-lt"/>
              </a:rPr>
              <a:t>the following  </a:t>
            </a:r>
            <a:r>
              <a:rPr lang="en-US" sz="2000" u="sng" dirty="0" smtClean="0">
                <a:latin typeface="+mj-lt"/>
              </a:rPr>
              <a:t>Reptile </a:t>
            </a:r>
            <a:r>
              <a:rPr lang="en-US" sz="2000" dirty="0" smtClean="0">
                <a:latin typeface="+mj-lt"/>
              </a:rPr>
              <a:t>advice</a:t>
            </a:r>
            <a:r>
              <a:rPr lang="en-US" sz="2000" dirty="0">
                <a:latin typeface="+mj-lt"/>
              </a:rPr>
              <a:t>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u="sng" dirty="0" smtClean="0">
                <a:latin typeface="+mj-lt"/>
              </a:rPr>
              <a:t>Reptile Quote</a:t>
            </a:r>
            <a:r>
              <a:rPr lang="en-US" sz="2000" i="1" dirty="0" smtClean="0">
                <a:latin typeface="+mj-lt"/>
              </a:rPr>
              <a:t>:  </a:t>
            </a:r>
            <a:r>
              <a:rPr lang="en-US" sz="2000" dirty="0" smtClean="0">
                <a:latin typeface="+mj-lt"/>
              </a:rPr>
              <a:t>"…[</a:t>
            </a:r>
            <a:r>
              <a:rPr lang="en-US" sz="2000" dirty="0">
                <a:latin typeface="+mj-lt"/>
              </a:rPr>
              <a:t>A]</a:t>
            </a:r>
            <a:r>
              <a:rPr lang="en-US" sz="2000" dirty="0" err="1">
                <a:latin typeface="+mj-lt"/>
              </a:rPr>
              <a:t>rgue</a:t>
            </a:r>
            <a:r>
              <a:rPr lang="en-US" sz="2000" dirty="0">
                <a:latin typeface="+mj-lt"/>
              </a:rPr>
              <a:t> </a:t>
            </a:r>
            <a:r>
              <a:rPr lang="en-US" sz="2000" i="1" dirty="0">
                <a:latin typeface="+mj-lt"/>
              </a:rPr>
              <a:t>public policy</a:t>
            </a:r>
            <a:r>
              <a:rPr lang="en-US" sz="2000" dirty="0">
                <a:latin typeface="+mj-lt"/>
              </a:rPr>
              <a:t> underlying compensation and negligence laws…."  Ball, </a:t>
            </a:r>
            <a:r>
              <a:rPr lang="en-US" sz="2000" i="1" dirty="0">
                <a:latin typeface="+mj-lt"/>
              </a:rPr>
              <a:t>supra</a:t>
            </a:r>
            <a:r>
              <a:rPr lang="en-US" sz="2000" dirty="0">
                <a:latin typeface="+mj-lt"/>
              </a:rPr>
              <a:t>, p.39 (emphasis supplied).  </a:t>
            </a:r>
            <a:endParaRPr lang="en-US" sz="20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u="sng" dirty="0" smtClean="0">
                <a:latin typeface="+mj-lt"/>
              </a:rPr>
              <a:t>Reptile Quote</a:t>
            </a:r>
            <a:r>
              <a:rPr lang="en-US" sz="2000" i="1" dirty="0" smtClean="0">
                <a:latin typeface="+mj-lt"/>
              </a:rPr>
              <a:t>:  </a:t>
            </a:r>
            <a:r>
              <a:rPr lang="en-US" sz="2000" dirty="0" smtClean="0">
                <a:latin typeface="+mj-lt"/>
              </a:rPr>
              <a:t>"Even </a:t>
            </a:r>
            <a:r>
              <a:rPr lang="en-US" sz="2000" dirty="0">
                <a:latin typeface="+mj-lt"/>
              </a:rPr>
              <a:t>without a </a:t>
            </a:r>
            <a:r>
              <a:rPr lang="en-US" sz="2000" dirty="0" err="1">
                <a:latin typeface="+mj-lt"/>
              </a:rPr>
              <a:t>punitives</a:t>
            </a:r>
            <a:r>
              <a:rPr lang="en-US" sz="2000" dirty="0">
                <a:latin typeface="+mj-lt"/>
              </a:rPr>
              <a:t> issue [in the case], you are usually within bounds in pointing out the effects of proper compensation if you do not use those effects as a measure of what the compensation should be."  Closing argument example:  "A jury represents the community.  The jury's job is to apply the law to the facts – on behalf of the community.  …[C]</a:t>
            </a:r>
            <a:r>
              <a:rPr lang="en-US" sz="2000" dirty="0" err="1">
                <a:latin typeface="+mj-lt"/>
              </a:rPr>
              <a:t>onsider</a:t>
            </a:r>
            <a:r>
              <a:rPr lang="en-US" sz="2000" dirty="0">
                <a:latin typeface="+mj-lt"/>
              </a:rPr>
              <a:t>…the effect your decision has on the community."  </a:t>
            </a:r>
            <a:r>
              <a:rPr lang="en-US" sz="2000" i="1" dirty="0">
                <a:latin typeface="+mj-lt"/>
              </a:rPr>
              <a:t>Id.</a:t>
            </a:r>
            <a:r>
              <a:rPr lang="en-US" sz="2000" dirty="0">
                <a:latin typeface="+mj-lt"/>
              </a:rPr>
              <a:t> at p.44. 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67400"/>
            <a:ext cx="25050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34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71055"/>
            <a:ext cx="685800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“</a:t>
            </a:r>
            <a:r>
              <a:rPr lang="en-US" sz="3600" b="1" dirty="0">
                <a:solidFill>
                  <a:srgbClr val="0070C0"/>
                </a:solidFill>
                <a:latin typeface="+mj-lt"/>
              </a:rPr>
              <a:t>HOW TO MAKE A HANDBAG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</a:rPr>
              <a:t>”</a:t>
            </a:r>
            <a:r>
              <a:rPr lang="en-US" sz="3600" dirty="0" smtClean="0">
                <a:solidFill>
                  <a:srgbClr val="0070C0"/>
                </a:solidFill>
                <a:latin typeface="+mj-lt"/>
              </a:rPr>
              <a:t/>
            </a:r>
            <a:br>
              <a:rPr lang="en-US" sz="3600" dirty="0" smtClean="0">
                <a:solidFill>
                  <a:srgbClr val="0070C0"/>
                </a:solidFill>
                <a:latin typeface="+mj-lt"/>
              </a:rPr>
            </a:br>
            <a:r>
              <a:rPr lang="en-US" sz="3600" b="1" dirty="0" smtClean="0">
                <a:latin typeface="+mj-lt"/>
              </a:rPr>
              <a:t>TECHNIQUE NO. 3:  M.I.L.s</a:t>
            </a:r>
            <a:endParaRPr lang="en-US" sz="36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Picture 3" descr="Description: Description: Wolfe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5832761"/>
            <a:ext cx="2103005" cy="568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4" y="2406399"/>
            <a:ext cx="4419311" cy="4134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74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561</TotalTime>
  <Words>687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Apothecary</vt:lpstr>
      <vt:lpstr>Rid Yourself of Reptiles!</vt:lpstr>
      <vt:lpstr>PowerPoint Presentation</vt:lpstr>
      <vt:lpstr>Theme of reptile theory</vt:lpstr>
      <vt:lpstr>THREE defensive techniques</vt:lpstr>
      <vt:lpstr>PowerPoint Presentation</vt:lpstr>
      <vt:lpstr>TECHNIQUE NO. 1:  Defensive Bias</vt:lpstr>
      <vt:lpstr>PowerPoint Presentation</vt:lpstr>
      <vt:lpstr>TECHNIQUE NO. 2:  NEBRASKA LAW ON PUNITIVE DAMAGES</vt:lpstr>
      <vt:lpstr>PowerPoint Presentation</vt:lpstr>
      <vt:lpstr>TECHNIQUE NO. 3:   MOTIONS IN LIMINE</vt:lpstr>
      <vt:lpstr>Sample moTION IN LIMINE  med.mal. case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 Yourself of Reptiles!</dc:title>
  <dc:creator>Renee Eveland</dc:creator>
  <cp:lastModifiedBy>Robert Lannin</cp:lastModifiedBy>
  <cp:revision>14</cp:revision>
  <dcterms:created xsi:type="dcterms:W3CDTF">2014-05-18T18:17:22Z</dcterms:created>
  <dcterms:modified xsi:type="dcterms:W3CDTF">2014-05-23T19:05:02Z</dcterms:modified>
</cp:coreProperties>
</file>